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56" r:id="rId2"/>
    <p:sldId id="268" r:id="rId3"/>
    <p:sldId id="298" r:id="rId4"/>
    <p:sldId id="297" r:id="rId5"/>
    <p:sldId id="286" r:id="rId6"/>
    <p:sldId id="310" r:id="rId7"/>
    <p:sldId id="311" r:id="rId8"/>
    <p:sldId id="318" r:id="rId9"/>
    <p:sldId id="312" r:id="rId10"/>
    <p:sldId id="315" r:id="rId11"/>
    <p:sldId id="316" r:id="rId12"/>
    <p:sldId id="317" r:id="rId13"/>
    <p:sldId id="322" r:id="rId14"/>
    <p:sldId id="323" r:id="rId15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xmlns="" val="1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6327" autoAdjust="0"/>
  </p:normalViewPr>
  <p:slideViewPr>
    <p:cSldViewPr>
      <p:cViewPr varScale="1">
        <p:scale>
          <a:sx n="73" d="100"/>
          <a:sy n="73" d="100"/>
        </p:scale>
        <p:origin x="456" y="54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7/25/2021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7/25/2021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22413" y="6400801"/>
            <a:ext cx="5508103" cy="27622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74532" y="6400801"/>
            <a:ext cx="1243859" cy="276226"/>
          </a:xfrm>
          <a:prstGeom prst="rect">
            <a:avLst/>
          </a:prstGeom>
        </p:spPr>
        <p:txBody>
          <a:bodyPr/>
          <a:lstStyle/>
          <a:p>
            <a:fld id="{9AFE8FB1-0A7A-443E-AAF7-31D4FA1AA312}" type="datetimeFigureOut">
              <a:rPr lang="en-US"/>
              <a:t>7/25/2021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0716" y="6400801"/>
            <a:ext cx="1835698" cy="276226"/>
          </a:xfrm>
          <a:prstGeom prst="rect">
            <a:avLst/>
          </a:prstGeom>
        </p:spPr>
        <p:txBody>
          <a:bodyPr/>
          <a:lstStyle/>
          <a:p>
            <a:fld id="{25BA54BD-C84D-46CE-8B72-31BFB26ABA43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22413" y="6400801"/>
            <a:ext cx="5508103" cy="27622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74532" y="6400801"/>
            <a:ext cx="1243859" cy="276226"/>
          </a:xfrm>
          <a:prstGeom prst="rect">
            <a:avLst/>
          </a:prstGeom>
        </p:spPr>
        <p:txBody>
          <a:bodyPr/>
          <a:lstStyle/>
          <a:p>
            <a:fld id="{9AFE8FB1-0A7A-443E-AAF7-31D4FA1AA312}" type="datetimeFigureOut">
              <a:rPr lang="en-US"/>
              <a:t>7/25/2021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0716" y="6400801"/>
            <a:ext cx="1835698" cy="276226"/>
          </a:xfrm>
          <a:prstGeom prst="rect">
            <a:avLst/>
          </a:prstGeom>
        </p:spPr>
        <p:txBody>
          <a:bodyPr/>
          <a:lstStyle/>
          <a:p>
            <a:fld id="{25BA54BD-C84D-46CE-8B72-31BFB26ABA43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22413" y="6400801"/>
            <a:ext cx="5508103" cy="276226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74532" y="6400801"/>
            <a:ext cx="1243859" cy="276226"/>
          </a:xfrm>
          <a:prstGeom prst="rect">
            <a:avLst/>
          </a:prstGeom>
        </p:spPr>
        <p:txBody>
          <a:bodyPr/>
          <a:lstStyle/>
          <a:p>
            <a:fld id="{9AFE8FB1-0A7A-443E-AAF7-31D4FA1AA312}" type="datetimeFigureOut">
              <a:rPr lang="en-US"/>
              <a:t>7/25/2021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0716" y="6400801"/>
            <a:ext cx="1835698" cy="276226"/>
          </a:xfrm>
          <a:prstGeom prst="rect">
            <a:avLst/>
          </a:prstGeom>
        </p:spPr>
        <p:txBody>
          <a:bodyPr/>
          <a:lstStyle/>
          <a:p>
            <a:fld id="{25BA54BD-C84D-46CE-8B72-31BFB26ABA43}" type="slidenum">
              <a:rPr/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22413" y="6400801"/>
            <a:ext cx="5508103" cy="27622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74532" y="6400801"/>
            <a:ext cx="1243859" cy="276226"/>
          </a:xfrm>
          <a:prstGeom prst="rect">
            <a:avLst/>
          </a:prstGeom>
        </p:spPr>
        <p:txBody>
          <a:bodyPr/>
          <a:lstStyle/>
          <a:p>
            <a:fld id="{9AFE8FB1-0A7A-443E-AAF7-31D4FA1AA312}" type="datetimeFigureOut">
              <a:rPr lang="en-US"/>
              <a:t>7/25/2021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0716" y="6400801"/>
            <a:ext cx="1835698" cy="276226"/>
          </a:xfrm>
          <a:prstGeom prst="rect">
            <a:avLst/>
          </a:prstGeom>
        </p:spPr>
        <p:txBody>
          <a:bodyPr/>
          <a:lstStyle/>
          <a:p>
            <a:fld id="{25BA54BD-C84D-46CE-8B72-31BFB26ABA43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22413" y="6400801"/>
            <a:ext cx="5508103" cy="27622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174532" y="6400801"/>
            <a:ext cx="1243859" cy="276226"/>
          </a:xfrm>
          <a:prstGeom prst="rect">
            <a:avLst/>
          </a:prstGeom>
        </p:spPr>
        <p:txBody>
          <a:bodyPr/>
          <a:lstStyle/>
          <a:p>
            <a:fld id="{9AFE8FB1-0A7A-443E-AAF7-31D4FA1AA312}" type="datetimeFigureOut">
              <a:rPr lang="en-US"/>
              <a:t>7/25/2021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522413" y="6400801"/>
            <a:ext cx="5508103" cy="27622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174532" y="6400801"/>
            <a:ext cx="1243859" cy="276226"/>
          </a:xfrm>
          <a:prstGeom prst="rect">
            <a:avLst/>
          </a:prstGeom>
        </p:spPr>
        <p:txBody>
          <a:bodyPr/>
          <a:lstStyle/>
          <a:p>
            <a:fld id="{9AFE8FB1-0A7A-443E-AAF7-31D4FA1AA312}" type="datetimeFigureOut">
              <a:rPr lang="en-US"/>
              <a:t>7/25/2021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830716" y="6400801"/>
            <a:ext cx="1835698" cy="276226"/>
          </a:xfrm>
          <a:prstGeom prst="rect">
            <a:avLst/>
          </a:prstGeom>
        </p:spPr>
        <p:txBody>
          <a:bodyPr/>
          <a:lstStyle/>
          <a:p>
            <a:fld id="{25BA54BD-C84D-46CE-8B72-31BFB26ABA43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22413" y="6400801"/>
            <a:ext cx="5508103" cy="27622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174532" y="6400801"/>
            <a:ext cx="1243859" cy="276226"/>
          </a:xfrm>
          <a:prstGeom prst="rect">
            <a:avLst/>
          </a:prstGeom>
        </p:spPr>
        <p:txBody>
          <a:bodyPr/>
          <a:lstStyle/>
          <a:p>
            <a:fld id="{9AFE8FB1-0A7A-443E-AAF7-31D4FA1AA312}" type="datetimeFigureOut">
              <a:rPr lang="en-US"/>
              <a:t>7/25/2021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30716" y="6400801"/>
            <a:ext cx="1835698" cy="276226"/>
          </a:xfrm>
          <a:prstGeom prst="rect">
            <a:avLst/>
          </a:prstGeom>
        </p:spPr>
        <p:txBody>
          <a:bodyPr/>
          <a:lstStyle/>
          <a:p>
            <a:fld id="{25BA54BD-C84D-46CE-8B72-31BFB26ABA43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522413" y="6400801"/>
            <a:ext cx="5508103" cy="27622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174532" y="6400801"/>
            <a:ext cx="1243859" cy="276226"/>
          </a:xfrm>
          <a:prstGeom prst="rect">
            <a:avLst/>
          </a:prstGeom>
        </p:spPr>
        <p:txBody>
          <a:bodyPr/>
          <a:lstStyle/>
          <a:p>
            <a:fld id="{9AFE8FB1-0A7A-443E-AAF7-31D4FA1AA312}" type="datetimeFigureOut">
              <a:rPr lang="en-US"/>
              <a:t>7/25/2021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830716" y="6400801"/>
            <a:ext cx="1835698" cy="276226"/>
          </a:xfrm>
          <a:prstGeom prst="rect">
            <a:avLst/>
          </a:prstGeom>
        </p:spPr>
        <p:txBody>
          <a:bodyPr/>
          <a:lstStyle/>
          <a:p>
            <a:fld id="{25BA54BD-C84D-46CE-8B72-31BFB26ABA43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22413" y="6400801"/>
            <a:ext cx="5508103" cy="27622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174532" y="6400801"/>
            <a:ext cx="1243859" cy="276226"/>
          </a:xfrm>
          <a:prstGeom prst="rect">
            <a:avLst/>
          </a:prstGeom>
        </p:spPr>
        <p:txBody>
          <a:bodyPr/>
          <a:lstStyle/>
          <a:p>
            <a:fld id="{9AFE8FB1-0A7A-443E-AAF7-31D4FA1AA312}" type="datetimeFigureOut">
              <a:rPr lang="en-US"/>
              <a:t>7/25/2021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30716" y="6400801"/>
            <a:ext cx="1835698" cy="276226"/>
          </a:xfrm>
          <a:prstGeom prst="rect">
            <a:avLst/>
          </a:prstGeom>
        </p:spPr>
        <p:txBody>
          <a:bodyPr/>
          <a:lstStyle/>
          <a:p>
            <a:fld id="{25BA54BD-C84D-46CE-8B72-31BFB26ABA43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22413" y="6400801"/>
            <a:ext cx="5508103" cy="27622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174532" y="6400801"/>
            <a:ext cx="1243859" cy="276226"/>
          </a:xfrm>
          <a:prstGeom prst="rect">
            <a:avLst/>
          </a:prstGeom>
        </p:spPr>
        <p:txBody>
          <a:bodyPr/>
          <a:lstStyle/>
          <a:p>
            <a:fld id="{9AFE8FB1-0A7A-443E-AAF7-31D4FA1AA312}" type="datetimeFigureOut">
              <a:rPr lang="en-US"/>
              <a:t>7/25/2021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30716" y="6400801"/>
            <a:ext cx="1835698" cy="276226"/>
          </a:xfrm>
          <a:prstGeom prst="rect">
            <a:avLst/>
          </a:prstGeom>
        </p:spPr>
        <p:txBody>
          <a:bodyPr/>
          <a:lstStyle/>
          <a:p>
            <a:fld id="{25BA54BD-C84D-46CE-8B72-31BFB26ABA43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D3B391-872B-5747-879C-C0591E2C514D}"/>
              </a:ext>
            </a:extLst>
          </p:cNvPr>
          <p:cNvSpPr txBox="1"/>
          <p:nvPr userDrawn="1"/>
        </p:nvSpPr>
        <p:spPr>
          <a:xfrm>
            <a:off x="13970" y="6470380"/>
            <a:ext cx="1619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Dr. Arrigo Coen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0935A3-B66A-DD4F-A060-74E6F0A0A422}"/>
              </a:ext>
            </a:extLst>
          </p:cNvPr>
          <p:cNvSpPr txBox="1"/>
          <p:nvPr userDrawn="1"/>
        </p:nvSpPr>
        <p:spPr>
          <a:xfrm>
            <a:off x="2718924" y="6522181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endParaRPr lang="es-ES_tradnl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DDAFE0-F0C4-3245-96C5-95700FEB9F39}"/>
              </a:ext>
            </a:extLst>
          </p:cNvPr>
          <p:cNvSpPr txBox="1"/>
          <p:nvPr userDrawn="1"/>
        </p:nvSpPr>
        <p:spPr>
          <a:xfrm>
            <a:off x="10054852" y="6498080"/>
            <a:ext cx="220598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noProof="0" dirty="0"/>
              <a:t>Python Data Science </a:t>
            </a:r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jpeg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812" y="908720"/>
            <a:ext cx="9792072" cy="1800200"/>
          </a:xfrm>
        </p:spPr>
        <p:txBody>
          <a:bodyPr/>
          <a:lstStyle/>
          <a:p>
            <a:r>
              <a:rPr lang="en-US" dirty="0"/>
              <a:t>Pasos de un </a:t>
            </a:r>
            <a:r>
              <a:rPr lang="en-US" dirty="0" err="1"/>
              <a:t>ajuste</a:t>
            </a:r>
            <a:endParaRPr lang="en-US" dirty="0"/>
          </a:p>
        </p:txBody>
      </p:sp>
      <p:pic>
        <p:nvPicPr>
          <p:cNvPr id="3" name="Picture 2" descr="Sorting Cohort applicants into new Cohorts using Machine ...">
            <a:extLst>
              <a:ext uri="{FF2B5EF4-FFF2-40B4-BE49-F238E27FC236}">
                <a16:creationId xmlns:a16="http://schemas.microsoft.com/office/drawing/2014/main" id="{C37B73AB-61A6-424E-AACB-F7691A3CE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644" y="2060848"/>
            <a:ext cx="3725516" cy="359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US" dirty="0" err="1"/>
              <a:t>Construir</a:t>
            </a:r>
            <a:r>
              <a:rPr lang="en-US" dirty="0"/>
              <a:t> un </a:t>
            </a:r>
            <a:r>
              <a:rPr lang="en-US" dirty="0" err="1"/>
              <a:t>modelo</a:t>
            </a:r>
            <a:endParaRPr lang="en-US" dirty="0"/>
          </a:p>
        </p:txBody>
      </p:sp>
      <p:pic>
        <p:nvPicPr>
          <p:cNvPr id="4" name="Content Placeholder 3" descr="Text&#10;&#10;Description automatically generated with medium confidence">
            <a:extLst>
              <a:ext uri="{FF2B5EF4-FFF2-40B4-BE49-F238E27FC236}">
                <a16:creationId xmlns:a16="http://schemas.microsoft.com/office/drawing/2014/main" id="{FF578D2C-60D7-BA42-91C2-C8DF97AE9A9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871" y="3030510"/>
            <a:ext cx="7235825" cy="1634259"/>
          </a:xfr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CA4044F-2840-F848-8938-43FCF06996AC}"/>
              </a:ext>
            </a:extLst>
          </p:cNvPr>
          <p:cNvSpPr txBox="1">
            <a:spLocks/>
          </p:cNvSpPr>
          <p:nvPr/>
        </p:nvSpPr>
        <p:spPr>
          <a:xfrm>
            <a:off x="1154890" y="1822899"/>
            <a:ext cx="9577064" cy="2376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err="1"/>
              <a:t>Utilizamos</a:t>
            </a:r>
            <a:r>
              <a:rPr lang="en-US" sz="3200" dirty="0"/>
              <a:t> los </a:t>
            </a:r>
            <a:r>
              <a:rPr lang="en-US" sz="3200" dirty="0" err="1"/>
              <a:t>modelos</a:t>
            </a:r>
            <a:r>
              <a:rPr lang="en-US" sz="3200" dirty="0"/>
              <a:t> de las </a:t>
            </a:r>
            <a:r>
              <a:rPr lang="en-US" sz="3200" dirty="0" err="1"/>
              <a:t>bibliotecas</a:t>
            </a:r>
            <a:r>
              <a:rPr lang="en-US" sz="3200" dirty="0"/>
              <a:t> </a:t>
            </a:r>
            <a:r>
              <a:rPr lang="en-US" sz="3200" dirty="0" err="1"/>
              <a:t>Sklearn</a:t>
            </a:r>
            <a:r>
              <a:rPr lang="en-US" sz="3200" dirty="0"/>
              <a:t> y </a:t>
            </a:r>
            <a:r>
              <a:rPr lang="en-US" sz="3200" dirty="0" err="1"/>
              <a:t>Tensorflow</a:t>
            </a:r>
            <a:r>
              <a:rPr lang="en-US" sz="3200" dirty="0"/>
              <a:t> para </a:t>
            </a:r>
            <a:r>
              <a:rPr lang="en-US" sz="3200" dirty="0" err="1"/>
              <a:t>contruir</a:t>
            </a:r>
            <a:r>
              <a:rPr lang="en-US" sz="3200" dirty="0"/>
              <a:t> un </a:t>
            </a:r>
            <a:r>
              <a:rPr lang="en-US" sz="3200" dirty="0" err="1"/>
              <a:t>modelo</a:t>
            </a:r>
            <a:endParaRPr lang="en-US" sz="3200" dirty="0"/>
          </a:p>
          <a:p>
            <a:endParaRPr lang="en-US" sz="3200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80FFF74B-014C-ED43-93AA-A52B9181B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34" y="1196666"/>
            <a:ext cx="8999354" cy="5301945"/>
          </a:xfrm>
          <a:prstGeom prst="rect">
            <a:avLst/>
          </a:prstGeom>
        </p:spPr>
      </p:pic>
      <p:pic>
        <p:nvPicPr>
          <p:cNvPr id="10" name="Picture 16" descr="SOLUTIONS - CookiesLabs">
            <a:extLst>
              <a:ext uri="{FF2B5EF4-FFF2-40B4-BE49-F238E27FC236}">
                <a16:creationId xmlns:a16="http://schemas.microsoft.com/office/drawing/2014/main" id="{26271A86-0C5E-7642-8976-CFFEE4E94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678" y="53294"/>
            <a:ext cx="2860283" cy="132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Object Detection on a Raspberry Pi | Auckland, Wellington ...">
            <a:extLst>
              <a:ext uri="{FF2B5EF4-FFF2-40B4-BE49-F238E27FC236}">
                <a16:creationId xmlns:a16="http://schemas.microsoft.com/office/drawing/2014/main" id="{35E570E1-DE23-4C4D-A14C-5CECC04A7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090" y="54678"/>
            <a:ext cx="2857302" cy="132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17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</a:t>
            </a:r>
            <a:r>
              <a:rPr lang="en-US" dirty="0" err="1"/>
              <a:t>Predicciones</a:t>
            </a:r>
            <a:endParaRPr lang="en-US" dirty="0"/>
          </a:p>
        </p:txBody>
      </p:sp>
      <p:pic>
        <p:nvPicPr>
          <p:cNvPr id="4" name="Content Placeholder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F33ECEA-DDC5-114D-B839-AA9C58F6AF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24" y="1988840"/>
            <a:ext cx="5029200" cy="825500"/>
          </a:xfrm>
        </p:spPr>
      </p:pic>
      <p:pic>
        <p:nvPicPr>
          <p:cNvPr id="7" name="Picture 6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BF998748-BF4D-CB4F-86B8-A976CE501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075" y="3068960"/>
            <a:ext cx="6901355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3203846" cy="1020762"/>
          </a:xfrm>
        </p:spPr>
        <p:txBody>
          <a:bodyPr/>
          <a:lstStyle/>
          <a:p>
            <a:r>
              <a:rPr lang="en-US" dirty="0"/>
              <a:t>7. </a:t>
            </a:r>
            <a:r>
              <a:rPr lang="en-US" dirty="0" err="1"/>
              <a:t>Evaluación</a:t>
            </a:r>
            <a:endParaRPr lang="en-US" dirty="0"/>
          </a:p>
        </p:txBody>
      </p:sp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058DD76A-BB02-4149-9A0A-703F6DDA38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206" y="3284984"/>
            <a:ext cx="7391922" cy="1110523"/>
          </a:xfr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0CDFE73-424D-8443-8EF7-0FC018674364}"/>
              </a:ext>
            </a:extLst>
          </p:cNvPr>
          <p:cNvSpPr txBox="1">
            <a:spLocks/>
          </p:cNvSpPr>
          <p:nvPr/>
        </p:nvSpPr>
        <p:spPr>
          <a:xfrm>
            <a:off x="693812" y="1844824"/>
            <a:ext cx="9577064" cy="2376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err="1"/>
              <a:t>Ahora</a:t>
            </a:r>
            <a:r>
              <a:rPr lang="en-US" sz="3200" dirty="0"/>
              <a:t> </a:t>
            </a:r>
            <a:r>
              <a:rPr lang="en-US" sz="3200" dirty="0" err="1"/>
              <a:t>utilizaremos</a:t>
            </a:r>
            <a:r>
              <a:rPr lang="en-US" sz="3200" dirty="0"/>
              <a:t> </a:t>
            </a:r>
            <a:r>
              <a:rPr lang="en-US" sz="3200" dirty="0" err="1"/>
              <a:t>Y_pred</a:t>
            </a:r>
            <a:r>
              <a:rPr lang="en-US" sz="3200" dirty="0"/>
              <a:t> contra </a:t>
            </a:r>
            <a:r>
              <a:rPr lang="en-US" sz="3200" dirty="0" err="1"/>
              <a:t>Y_test</a:t>
            </a:r>
            <a:r>
              <a:rPr lang="en-US" sz="3200" dirty="0"/>
              <a:t>, para saber </a:t>
            </a:r>
            <a:r>
              <a:rPr lang="en-US" sz="3200" dirty="0" err="1"/>
              <a:t>como</a:t>
            </a:r>
            <a:r>
              <a:rPr lang="en-US" sz="3200" dirty="0"/>
              <a:t> se </a:t>
            </a:r>
            <a:r>
              <a:rPr lang="en-US" sz="3200" dirty="0" err="1"/>
              <a:t>comporta</a:t>
            </a:r>
            <a:r>
              <a:rPr lang="en-US" sz="3200" dirty="0"/>
              <a:t> el </a:t>
            </a:r>
            <a:r>
              <a:rPr lang="en-US" sz="3200" dirty="0" err="1"/>
              <a:t>modelo</a:t>
            </a:r>
            <a:endParaRPr lang="en-US" sz="3200" dirty="0"/>
          </a:p>
        </p:txBody>
      </p:sp>
      <p:pic>
        <p:nvPicPr>
          <p:cNvPr id="7" name="Picture 16" descr="SOLUTIONS - CookiesLabs">
            <a:extLst>
              <a:ext uri="{FF2B5EF4-FFF2-40B4-BE49-F238E27FC236}">
                <a16:creationId xmlns:a16="http://schemas.microsoft.com/office/drawing/2014/main" id="{C8C03CFA-8916-E346-996E-9343902AA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678" y="53294"/>
            <a:ext cx="2860283" cy="132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Object Detection on a Raspberry Pi | Auckland, Wellington ...">
            <a:extLst>
              <a:ext uri="{FF2B5EF4-FFF2-40B4-BE49-F238E27FC236}">
                <a16:creationId xmlns:a16="http://schemas.microsoft.com/office/drawing/2014/main" id="{1D05E2E2-6A87-E643-94C8-5D4FFAEAF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090" y="54678"/>
            <a:ext cx="2857302" cy="132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63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24141DA8-2270-5F45-8D0B-546825DBF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356" y="116632"/>
            <a:ext cx="8384111" cy="629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629916" y="1988840"/>
            <a:ext cx="10009112" cy="4339208"/>
          </a:xfrm>
        </p:spPr>
        <p:txBody>
          <a:bodyPr>
            <a:normAutofit/>
          </a:bodyPr>
          <a:lstStyle/>
          <a:p>
            <a:r>
              <a:rPr lang="en-US" sz="4400" dirty="0"/>
              <a:t>¿</a:t>
            </a:r>
            <a:r>
              <a:rPr lang="en-US" sz="4400" dirty="0" err="1"/>
              <a:t>Cuáles</a:t>
            </a:r>
            <a:r>
              <a:rPr lang="en-US" sz="4400" dirty="0"/>
              <a:t> son los pasos al </a:t>
            </a:r>
            <a:r>
              <a:rPr lang="en-US" sz="4400" dirty="0" err="1"/>
              <a:t>hacer</a:t>
            </a:r>
            <a:r>
              <a:rPr lang="en-US" sz="4400" dirty="0"/>
              <a:t> un </a:t>
            </a:r>
            <a:r>
              <a:rPr lang="en-US" sz="4400" dirty="0" err="1"/>
              <a:t>ajuste</a:t>
            </a:r>
            <a:r>
              <a:rPr lang="en-US" sz="4400" dirty="0"/>
              <a:t>?</a:t>
            </a:r>
            <a:br>
              <a:rPr lang="en-US" sz="4400" dirty="0"/>
            </a:br>
            <a:endParaRPr lang="en-US" sz="4400" dirty="0"/>
          </a:p>
          <a:p>
            <a:r>
              <a:rPr lang="en-US" sz="4400" dirty="0"/>
              <a:t>¿</a:t>
            </a:r>
            <a:r>
              <a:rPr lang="en-US" sz="4400" dirty="0" err="1"/>
              <a:t>Qué</a:t>
            </a:r>
            <a:r>
              <a:rPr lang="en-US" sz="4400" dirty="0"/>
              <a:t> </a:t>
            </a:r>
            <a:r>
              <a:rPr lang="en-US" sz="4400" dirty="0" err="1"/>
              <a:t>problemas</a:t>
            </a:r>
            <a:r>
              <a:rPr lang="en-US" sz="4400" dirty="0"/>
              <a:t> </a:t>
            </a:r>
            <a:r>
              <a:rPr lang="en-US" sz="4400" dirty="0" err="1"/>
              <a:t>pueden</a:t>
            </a:r>
            <a:r>
              <a:rPr lang="en-US" sz="4400" dirty="0"/>
              <a:t> </a:t>
            </a:r>
            <a:r>
              <a:rPr lang="en-US" sz="4400" dirty="0" err="1"/>
              <a:t>aparecer</a:t>
            </a:r>
            <a:r>
              <a:rPr lang="en-US" sz="4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2922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</a:t>
            </a:r>
            <a:r>
              <a:rPr lang="en-US" dirty="0"/>
              <a:t> de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clase</a:t>
            </a:r>
            <a:r>
              <a:rPr lang="en-US" dirty="0"/>
              <a:t> es responder: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629916" y="1988840"/>
            <a:ext cx="10009112" cy="4339208"/>
          </a:xfrm>
        </p:spPr>
        <p:txBody>
          <a:bodyPr>
            <a:normAutofit/>
          </a:bodyPr>
          <a:lstStyle/>
          <a:p>
            <a:r>
              <a:rPr lang="en-US" sz="4400" dirty="0"/>
              <a:t>¿</a:t>
            </a:r>
            <a:r>
              <a:rPr lang="en-US" sz="4400" dirty="0" err="1"/>
              <a:t>Cuáles</a:t>
            </a:r>
            <a:r>
              <a:rPr lang="en-US" sz="4400" dirty="0"/>
              <a:t> son los pasos al </a:t>
            </a:r>
            <a:r>
              <a:rPr lang="en-US" sz="4400" dirty="0" err="1"/>
              <a:t>hacer</a:t>
            </a:r>
            <a:r>
              <a:rPr lang="en-US" sz="4400" dirty="0"/>
              <a:t> un </a:t>
            </a:r>
            <a:r>
              <a:rPr lang="en-US" sz="4400" dirty="0" err="1"/>
              <a:t>ajuste</a:t>
            </a:r>
            <a:r>
              <a:rPr lang="en-US" sz="4400" dirty="0"/>
              <a:t>?</a:t>
            </a:r>
            <a:br>
              <a:rPr lang="en-US" sz="4400" dirty="0"/>
            </a:br>
            <a:endParaRPr lang="en-US" sz="4400" dirty="0"/>
          </a:p>
          <a:p>
            <a:r>
              <a:rPr lang="en-US" sz="4400" dirty="0"/>
              <a:t>¿</a:t>
            </a:r>
            <a:r>
              <a:rPr lang="en-US" sz="4400" dirty="0" err="1"/>
              <a:t>Qué</a:t>
            </a:r>
            <a:r>
              <a:rPr lang="en-US" sz="4400" dirty="0"/>
              <a:t> </a:t>
            </a:r>
            <a:r>
              <a:rPr lang="en-US" sz="4400" dirty="0" err="1"/>
              <a:t>problemas</a:t>
            </a:r>
            <a:r>
              <a:rPr lang="en-US" sz="4400" dirty="0"/>
              <a:t> </a:t>
            </a:r>
            <a:r>
              <a:rPr lang="en-US" sz="4400" dirty="0" err="1"/>
              <a:t>pueden</a:t>
            </a:r>
            <a:r>
              <a:rPr lang="en-US" sz="4400" dirty="0"/>
              <a:t> </a:t>
            </a:r>
            <a:r>
              <a:rPr lang="en-US" sz="4400" dirty="0" err="1"/>
              <a:t>aparecer</a:t>
            </a:r>
            <a:r>
              <a:rPr lang="en-US" sz="4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373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965F5-9881-C846-AFBD-EDA666FB0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860" y="1905000"/>
            <a:ext cx="9540553" cy="2667000"/>
          </a:xfrm>
        </p:spPr>
        <p:txBody>
          <a:bodyPr/>
          <a:lstStyle/>
          <a:p>
            <a:r>
              <a:rPr lang="es-ES_tradnl" dirty="0"/>
              <a:t>Pasos de un ajuste</a:t>
            </a:r>
          </a:p>
        </p:txBody>
      </p:sp>
    </p:spTree>
    <p:extLst>
      <p:ext uri="{BB962C8B-B14F-4D97-AF65-F5344CB8AC3E}">
        <p14:creationId xmlns:p14="http://schemas.microsoft.com/office/powerpoint/2010/main" val="5867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Pasos </a:t>
            </a:r>
            <a:r>
              <a:rPr lang="en-US" dirty="0" err="1"/>
              <a:t>generales</a:t>
            </a:r>
            <a:r>
              <a:rPr lang="en-US" dirty="0"/>
              <a:t> de un </a:t>
            </a:r>
            <a:r>
              <a:rPr lang="en-US" dirty="0" err="1"/>
              <a:t>ajuste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5364087" cy="42672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Import data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Exploratory Data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</a:t>
            </a:r>
            <a:r>
              <a:rPr lang="en-US" dirty="0" smtClean="0"/>
              <a:t>visualization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Splitting data into training and testing 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Building machine learning models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Predictions by the models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Model Evaluation </a:t>
            </a:r>
          </a:p>
          <a:p>
            <a:endParaRPr lang="en-US" sz="3200" dirty="0"/>
          </a:p>
        </p:txBody>
      </p:sp>
      <p:pic>
        <p:nvPicPr>
          <p:cNvPr id="2054" name="Picture 6" descr="Object Detection on a Raspberry Pi | Auckland, Wellington ...">
            <a:extLst>
              <a:ext uri="{FF2B5EF4-FFF2-40B4-BE49-F238E27FC236}">
                <a16:creationId xmlns:a16="http://schemas.microsoft.com/office/drawing/2014/main" id="{20DA8BD1-74CC-BA44-8FC1-2CEDAC031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308" y="4660276"/>
            <a:ext cx="3585965" cy="166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he Ultimate Guide to the Pandas Library for Data Science ...">
            <a:extLst>
              <a:ext uri="{FF2B5EF4-FFF2-40B4-BE49-F238E27FC236}">
                <a16:creationId xmlns:a16="http://schemas.microsoft.com/office/drawing/2014/main" id="{5EDDFB32-1D26-DE4B-8728-B763E9A40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875" y="1415491"/>
            <a:ext cx="3081909" cy="124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igercow.Door :: numpy(넘파이) 기초 정리">
            <a:extLst>
              <a:ext uri="{FF2B5EF4-FFF2-40B4-BE49-F238E27FC236}">
                <a16:creationId xmlns:a16="http://schemas.microsoft.com/office/drawing/2014/main" id="{A45CAFCA-A50D-0242-BE24-E9EA1EEDE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2724" y="1514703"/>
            <a:ext cx="2958884" cy="166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SOLUTIONS - CookiesLabs">
            <a:extLst>
              <a:ext uri="{FF2B5EF4-FFF2-40B4-BE49-F238E27FC236}">
                <a16:creationId xmlns:a16="http://schemas.microsoft.com/office/drawing/2014/main" id="{C7535753-E190-3248-957A-442E28F35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301" y="5187859"/>
            <a:ext cx="3386732" cy="157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matplotlib.pyplot.plotで折れ線グラフや数学のグラフを描画する方法 - MachineEarning">
            <a:extLst>
              <a:ext uri="{FF2B5EF4-FFF2-40B4-BE49-F238E27FC236}">
                <a16:creationId xmlns:a16="http://schemas.microsoft.com/office/drawing/2014/main" id="{83269D33-4BDA-4149-B686-0052D0BB0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042" y="2942898"/>
            <a:ext cx="2584150" cy="145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Seaborn 0.11 Quick Review | Pega Devlog">
            <a:extLst>
              <a:ext uri="{FF2B5EF4-FFF2-40B4-BE49-F238E27FC236}">
                <a16:creationId xmlns:a16="http://schemas.microsoft.com/office/drawing/2014/main" id="{64F0E4F2-8628-CC43-964F-6B010E016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684" y="4054530"/>
            <a:ext cx="3585966" cy="87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33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1.Extraer </a:t>
            </a:r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701924" y="1844824"/>
            <a:ext cx="6552727" cy="4104456"/>
          </a:xfrm>
        </p:spPr>
        <p:txBody>
          <a:bodyPr/>
          <a:lstStyle/>
          <a:p>
            <a:r>
              <a:rPr lang="en-US" dirty="0" err="1"/>
              <a:t>Existen</a:t>
            </a:r>
            <a:r>
              <a:rPr lang="en-US" dirty="0"/>
              <a:t> </a:t>
            </a:r>
            <a:r>
              <a:rPr lang="en-US" dirty="0" err="1"/>
              <a:t>distintos</a:t>
            </a:r>
            <a:r>
              <a:rPr lang="en-US" dirty="0"/>
              <a:t> </a:t>
            </a:r>
            <a:r>
              <a:rPr lang="en-US" dirty="0" err="1"/>
              <a:t>formatos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los </a:t>
            </a:r>
            <a:r>
              <a:rPr lang="en-US" dirty="0" err="1"/>
              <a:t>cuales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encontrar</a:t>
            </a:r>
            <a:r>
              <a:rPr lang="en-US" dirty="0"/>
              <a:t> los </a:t>
            </a:r>
            <a:r>
              <a:rPr lang="en-US" dirty="0" err="1"/>
              <a:t>datos</a:t>
            </a:r>
            <a:endParaRPr lang="en-US" dirty="0"/>
          </a:p>
          <a:p>
            <a:r>
              <a:rPr lang="en-US" dirty="0"/>
              <a:t>Se require que sus </a:t>
            </a:r>
            <a:r>
              <a:rPr lang="en-US" dirty="0" err="1"/>
              <a:t>archivos</a:t>
            </a:r>
            <a:r>
              <a:rPr lang="en-US" dirty="0"/>
              <a:t> </a:t>
            </a:r>
            <a:r>
              <a:rPr lang="en-US" dirty="0" err="1"/>
              <a:t>estén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misma</a:t>
            </a:r>
            <a:r>
              <a:rPr lang="en-US" dirty="0"/>
              <a:t> </a:t>
            </a:r>
            <a:r>
              <a:rPr lang="en-US" dirty="0" err="1"/>
              <a:t>carpeta</a:t>
            </a:r>
            <a:r>
              <a:rPr lang="en-US" dirty="0"/>
              <a:t> (o </a:t>
            </a:r>
            <a:r>
              <a:rPr lang="en-US" dirty="0" err="1"/>
              <a:t>dar</a:t>
            </a:r>
            <a:r>
              <a:rPr lang="en-US" dirty="0"/>
              <a:t> la </a:t>
            </a:r>
            <a:r>
              <a:rPr lang="en-US" dirty="0" err="1"/>
              <a:t>dirección</a:t>
            </a:r>
            <a:r>
              <a:rPr lang="en-US" dirty="0"/>
              <a:t> </a:t>
            </a:r>
            <a:r>
              <a:rPr lang="en-US" dirty="0" err="1"/>
              <a:t>completa</a:t>
            </a:r>
            <a:r>
              <a:rPr lang="en-US" dirty="0"/>
              <a:t>)</a:t>
            </a:r>
          </a:p>
          <a:p>
            <a:r>
              <a:rPr lang="en-US" b="1" dirty="0"/>
              <a:t>data= </a:t>
            </a:r>
            <a:r>
              <a:rPr lang="en-US" b="1" dirty="0" err="1"/>
              <a:t>pd.read_csv</a:t>
            </a:r>
            <a:r>
              <a:rPr lang="en-US" b="1" dirty="0"/>
              <a:t>(“</a:t>
            </a:r>
            <a:r>
              <a:rPr lang="en-US" b="1" dirty="0" err="1"/>
              <a:t>file_name.csv</a:t>
            </a:r>
            <a:r>
              <a:rPr lang="en-US" b="1" dirty="0"/>
              <a:t>” , </a:t>
            </a:r>
            <a:r>
              <a:rPr lang="en-US" b="1" dirty="0" err="1"/>
              <a:t>sep</a:t>
            </a:r>
            <a:r>
              <a:rPr lang="en-US" b="1" dirty="0"/>
              <a:t>=’delimiter’ , header=None)</a:t>
            </a:r>
          </a:p>
          <a:p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084EF10-584B-844B-8B98-470D888AC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2" y="1556792"/>
            <a:ext cx="8320236" cy="3322109"/>
          </a:xfrm>
          <a:prstGeom prst="rect">
            <a:avLst/>
          </a:prstGeom>
        </p:spPr>
      </p:pic>
      <p:pic>
        <p:nvPicPr>
          <p:cNvPr id="12" name="Picture 8" descr="The Ultimate Guide to the Pandas Library for Data Science ...">
            <a:extLst>
              <a:ext uri="{FF2B5EF4-FFF2-40B4-BE49-F238E27FC236}">
                <a16:creationId xmlns:a16="http://schemas.microsoft.com/office/drawing/2014/main" id="{1AF4AA75-08A0-574C-8E69-CB8A32B1F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668" y="164086"/>
            <a:ext cx="3081909" cy="124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33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exploratorio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7236295" cy="4267200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Se require una </a:t>
            </a:r>
            <a:r>
              <a:rPr lang="en-US" sz="3200" dirty="0" err="1"/>
              <a:t>descripción</a:t>
            </a:r>
            <a:r>
              <a:rPr lang="en-US" sz="3200" dirty="0"/>
              <a:t> </a:t>
            </a:r>
            <a:r>
              <a:rPr lang="en-US" sz="3200" dirty="0" err="1"/>
              <a:t>analítica</a:t>
            </a:r>
            <a:r>
              <a:rPr lang="en-US" sz="3200" dirty="0"/>
              <a:t> de los </a:t>
            </a:r>
            <a:r>
              <a:rPr lang="en-US" sz="3200" dirty="0" err="1"/>
              <a:t>datos</a:t>
            </a:r>
            <a:endParaRPr lang="en-US" sz="3200" dirty="0"/>
          </a:p>
          <a:p>
            <a:r>
              <a:rPr lang="en-US" sz="3200" dirty="0" err="1"/>
              <a:t>Algunos</a:t>
            </a:r>
            <a:r>
              <a:rPr lang="en-US" sz="3200" dirty="0"/>
              <a:t> </a:t>
            </a:r>
            <a:r>
              <a:rPr lang="en-US" sz="3200" dirty="0" err="1"/>
              <a:t>comandos</a:t>
            </a:r>
            <a:r>
              <a:rPr lang="en-US" sz="3200" dirty="0"/>
              <a:t> de </a:t>
            </a:r>
            <a:r>
              <a:rPr lang="en-US" sz="3200" dirty="0" err="1"/>
              <a:t>pd.DataFrame</a:t>
            </a:r>
            <a:r>
              <a:rPr lang="en-US" sz="3200" dirty="0"/>
              <a:t>:</a:t>
            </a:r>
            <a:br>
              <a:rPr lang="en-US" sz="3200" dirty="0"/>
            </a:br>
            <a:r>
              <a:rPr lang="en-US" sz="3200" dirty="0"/>
              <a:t> - </a:t>
            </a:r>
            <a:r>
              <a:rPr lang="en-US" sz="3200" dirty="0" err="1"/>
              <a:t>df.head</a:t>
            </a:r>
            <a:r>
              <a:rPr lang="en-US" sz="3200" dirty="0"/>
              <a:t>()</a:t>
            </a:r>
            <a:br>
              <a:rPr lang="en-US" sz="3200" dirty="0"/>
            </a:br>
            <a:r>
              <a:rPr lang="en-US" sz="3200" dirty="0"/>
              <a:t> - </a:t>
            </a:r>
            <a:r>
              <a:rPr lang="en-US" sz="3200" dirty="0" err="1"/>
              <a:t>df</a:t>
            </a:r>
            <a:r>
              <a:rPr lang="en-US" dirty="0" err="1"/>
              <a:t>.</a:t>
            </a:r>
            <a:r>
              <a:rPr lang="en-US" sz="3200" dirty="0" err="1"/>
              <a:t>isnull</a:t>
            </a:r>
            <a:r>
              <a:rPr lang="en-US" sz="3200" dirty="0"/>
              <a:t>()</a:t>
            </a:r>
            <a:r>
              <a:rPr lang="en-US" dirty="0"/>
              <a:t>.</a:t>
            </a:r>
            <a:r>
              <a:rPr lang="en-US" sz="3200" dirty="0"/>
              <a:t>sum()</a:t>
            </a:r>
            <a:br>
              <a:rPr lang="en-US" sz="3200" dirty="0"/>
            </a:br>
            <a:r>
              <a:rPr lang="en-US" sz="3200" dirty="0"/>
              <a:t> - df[</a:t>
            </a:r>
            <a:r>
              <a:rPr lang="en-US" dirty="0"/>
              <a:t>‘col1'</a:t>
            </a:r>
            <a:r>
              <a:rPr lang="en-US" sz="3200" dirty="0"/>
              <a:t>]</a:t>
            </a:r>
            <a:r>
              <a:rPr lang="en-US" dirty="0"/>
              <a:t>.</a:t>
            </a:r>
            <a:r>
              <a:rPr lang="en-US" sz="3200" dirty="0" err="1"/>
              <a:t>value_counts</a:t>
            </a:r>
            <a:r>
              <a:rPr lang="en-US" sz="3200" dirty="0"/>
              <a:t>() </a:t>
            </a:r>
            <a:br>
              <a:rPr lang="en-US" sz="3200" dirty="0"/>
            </a:br>
            <a:r>
              <a:rPr lang="en-US" sz="3200" dirty="0"/>
              <a:t> - </a:t>
            </a:r>
            <a:r>
              <a:rPr lang="en-US" sz="3200" dirty="0" err="1"/>
              <a:t>df</a:t>
            </a:r>
            <a:r>
              <a:rPr lang="en-US" dirty="0" err="1"/>
              <a:t>.</a:t>
            </a:r>
            <a:r>
              <a:rPr lang="en-US" sz="3200" dirty="0" err="1"/>
              <a:t>shape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> - </a:t>
            </a:r>
            <a:r>
              <a:rPr lang="en-US" sz="3200" dirty="0" err="1"/>
              <a:t>df</a:t>
            </a:r>
            <a:r>
              <a:rPr lang="en-US" dirty="0" err="1"/>
              <a:t>.</a:t>
            </a:r>
            <a:r>
              <a:rPr lang="en-US" sz="3200" dirty="0" err="1"/>
              <a:t>info</a:t>
            </a:r>
            <a:r>
              <a:rPr lang="en-US" sz="3200" dirty="0"/>
              <a:t>()</a:t>
            </a:r>
            <a:br>
              <a:rPr lang="en-US" sz="3200" dirty="0"/>
            </a:br>
            <a:r>
              <a:rPr lang="en-US" sz="3200" dirty="0"/>
              <a:t> -</a:t>
            </a:r>
            <a:r>
              <a:rPr lang="en-US" dirty="0"/>
              <a:t>df[‘c1']=df[‘c1'].</a:t>
            </a:r>
            <a:r>
              <a:rPr lang="en-US" dirty="0" err="1"/>
              <a:t>fillna</a:t>
            </a:r>
            <a:r>
              <a:rPr lang="en-US" dirty="0"/>
              <a:t>(df[‘c1'].mean())</a:t>
            </a: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4" name="Picture 8" descr="The Ultimate Guide to the Pandas Library for Data Science ...">
            <a:extLst>
              <a:ext uri="{FF2B5EF4-FFF2-40B4-BE49-F238E27FC236}">
                <a16:creationId xmlns:a16="http://schemas.microsoft.com/office/drawing/2014/main" id="{9D3C22D9-671F-FE4E-83AF-9B5991AA8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2724" y="164086"/>
            <a:ext cx="3081909" cy="124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Tigercow.Door :: numpy(넘파이) 기초 정리">
            <a:extLst>
              <a:ext uri="{FF2B5EF4-FFF2-40B4-BE49-F238E27FC236}">
                <a16:creationId xmlns:a16="http://schemas.microsoft.com/office/drawing/2014/main" id="{386106A8-F6ED-134A-80FE-5CCF034CA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748" y="1764628"/>
            <a:ext cx="2958884" cy="166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79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Visualización</a:t>
            </a:r>
            <a:r>
              <a:rPr lang="en-US" dirty="0"/>
              <a:t> de los </a:t>
            </a:r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33772" y="1704125"/>
            <a:ext cx="7236295" cy="4267200"/>
          </a:xfrm>
        </p:spPr>
        <p:txBody>
          <a:bodyPr>
            <a:normAutofit/>
          </a:bodyPr>
          <a:lstStyle/>
          <a:p>
            <a:r>
              <a:rPr lang="en-US" dirty="0"/>
              <a:t>Para </a:t>
            </a:r>
            <a:r>
              <a:rPr lang="en-US" dirty="0" err="1"/>
              <a:t>entender</a:t>
            </a:r>
            <a:r>
              <a:rPr lang="en-US" dirty="0"/>
              <a:t> los </a:t>
            </a:r>
            <a:r>
              <a:rPr lang="en-US" dirty="0" err="1"/>
              <a:t>datos</a:t>
            </a:r>
            <a:r>
              <a:rPr lang="en-US" dirty="0"/>
              <a:t> es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hacer</a:t>
            </a:r>
            <a:r>
              <a:rPr lang="en-US" dirty="0"/>
              <a:t> </a:t>
            </a:r>
            <a:r>
              <a:rPr lang="en-US" dirty="0" err="1"/>
              <a:t>algunas</a:t>
            </a:r>
            <a:r>
              <a:rPr lang="en-US" dirty="0"/>
              <a:t> </a:t>
            </a:r>
            <a:r>
              <a:rPr lang="en-US" dirty="0" err="1"/>
              <a:t>graficas</a:t>
            </a:r>
            <a:endParaRPr lang="en-US" dirty="0"/>
          </a:p>
          <a:p>
            <a:r>
              <a:rPr lang="en-US" dirty="0" err="1"/>
              <a:t>sns.distplot</a:t>
            </a:r>
            <a:endParaRPr lang="en-US" dirty="0"/>
          </a:p>
          <a:p>
            <a:r>
              <a:rPr lang="en-US" dirty="0" err="1"/>
              <a:t>sns.countplot</a:t>
            </a:r>
            <a:endParaRPr lang="en-US" dirty="0"/>
          </a:p>
          <a:p>
            <a:r>
              <a:rPr lang="en-US" dirty="0" err="1"/>
              <a:t>sns.boxplot</a:t>
            </a:r>
            <a:endParaRPr lang="en-US" dirty="0"/>
          </a:p>
          <a:p>
            <a:r>
              <a:rPr lang="en-US" dirty="0"/>
              <a:t>Ver https://</a:t>
            </a:r>
            <a:r>
              <a:rPr lang="en-US" dirty="0" err="1"/>
              <a:t>seaborn.pydata.org</a:t>
            </a:r>
            <a:r>
              <a:rPr lang="en-US" dirty="0"/>
              <a:t>/examples/</a:t>
            </a:r>
            <a:r>
              <a:rPr lang="en-US" dirty="0" err="1"/>
              <a:t>index.html</a:t>
            </a:r>
            <a:endParaRPr lang="en-US" dirty="0"/>
          </a:p>
          <a:p>
            <a:endParaRPr lang="en-US" sz="3200" dirty="0"/>
          </a:p>
        </p:txBody>
      </p:sp>
      <p:pic>
        <p:nvPicPr>
          <p:cNvPr id="7" name="Picture 22" descr="matplotlib.pyplot.plotで折れ線グラフや数学のグラフを描画する方法 - MachineEarning">
            <a:extLst>
              <a:ext uri="{FF2B5EF4-FFF2-40B4-BE49-F238E27FC236}">
                <a16:creationId xmlns:a16="http://schemas.microsoft.com/office/drawing/2014/main" id="{98422606-B6F4-E847-8779-2D786A7E5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652" y="72751"/>
            <a:ext cx="2584150" cy="145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8" descr="Seaborn 0.11 Quick Review | Pega Devlog">
            <a:extLst>
              <a:ext uri="{FF2B5EF4-FFF2-40B4-BE49-F238E27FC236}">
                <a16:creationId xmlns:a16="http://schemas.microsoft.com/office/drawing/2014/main" id="{68BDA2F6-7ECB-B846-BE18-D24D6C3E4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684" y="1736227"/>
            <a:ext cx="3585966" cy="87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istogram youtube dataset numerical variables example of exploratory data analysis seaborn">
            <a:extLst>
              <a:ext uri="{FF2B5EF4-FFF2-40B4-BE49-F238E27FC236}">
                <a16:creationId xmlns:a16="http://schemas.microsoft.com/office/drawing/2014/main" id="{2362E145-F356-C84C-B226-608601E6C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086" y="2216317"/>
            <a:ext cx="4844289" cy="324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ar charts youtube dataset example of exploratory data analysis seaborn">
            <a:extLst>
              <a:ext uri="{FF2B5EF4-FFF2-40B4-BE49-F238E27FC236}">
                <a16:creationId xmlns:a16="http://schemas.microsoft.com/office/drawing/2014/main" id="{24725922-2A31-9542-92F7-77BDFA423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204" y="2669212"/>
            <a:ext cx="5177045" cy="333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box plots example of exploratory data analysis seaborn">
            <a:extLst>
              <a:ext uri="{FF2B5EF4-FFF2-40B4-BE49-F238E27FC236}">
                <a16:creationId xmlns:a16="http://schemas.microsoft.com/office/drawing/2014/main" id="{FB84E9A9-EEF1-1745-85ED-37A9C12B5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333" y="3183204"/>
            <a:ext cx="5006083" cy="328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15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6BFD5EA6-0E94-FD49-BA6E-92492BE9F4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116" y="9941"/>
            <a:ext cx="6858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16D52D-7AFA-5844-A4D3-8B60E9EAD830}"/>
              </a:ext>
            </a:extLst>
          </p:cNvPr>
          <p:cNvSpPr/>
          <p:nvPr/>
        </p:nvSpPr>
        <p:spPr>
          <a:xfrm>
            <a:off x="152261" y="2989827"/>
            <a:ext cx="30700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dirty="0"/>
              <a:t>﻿</a:t>
            </a:r>
            <a:r>
              <a:rPr lang="es-ES_tradnl" sz="3200" dirty="0" err="1"/>
              <a:t>sns.pairplot</a:t>
            </a:r>
            <a:r>
              <a:rPr lang="es-ES_tradnl" sz="3200" dirty="0"/>
              <a:t>(</a:t>
            </a:r>
            <a:r>
              <a:rPr lang="es-ES_tradnl" sz="3200" dirty="0" err="1"/>
              <a:t>dat</a:t>
            </a:r>
            <a:r>
              <a:rPr lang="es-ES_tradnl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324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746" y="332656"/>
            <a:ext cx="9143998" cy="1020762"/>
          </a:xfrm>
        </p:spPr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Dividir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training y testing 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93812" y="1844824"/>
            <a:ext cx="9577064" cy="2376264"/>
          </a:xfrm>
        </p:spPr>
        <p:txBody>
          <a:bodyPr>
            <a:normAutofit/>
          </a:bodyPr>
          <a:lstStyle/>
          <a:p>
            <a:r>
              <a:rPr lang="en-US" sz="3200" dirty="0"/>
              <a:t>Para </a:t>
            </a:r>
            <a:r>
              <a:rPr lang="en-US" sz="3200" dirty="0" err="1"/>
              <a:t>medir</a:t>
            </a:r>
            <a:r>
              <a:rPr lang="en-US" sz="3200" dirty="0"/>
              <a:t> </a:t>
            </a:r>
            <a:r>
              <a:rPr lang="en-US" sz="3200" dirty="0" err="1"/>
              <a:t>como</a:t>
            </a:r>
            <a:r>
              <a:rPr lang="en-US" sz="3200" dirty="0"/>
              <a:t> se </a:t>
            </a:r>
            <a:r>
              <a:rPr lang="en-US" sz="3200" dirty="0" err="1"/>
              <a:t>comporta</a:t>
            </a:r>
            <a:r>
              <a:rPr lang="en-US" sz="3200" dirty="0"/>
              <a:t> el </a:t>
            </a:r>
            <a:r>
              <a:rPr lang="en-US" sz="3200" dirty="0" err="1"/>
              <a:t>modelo</a:t>
            </a:r>
            <a:r>
              <a:rPr lang="en-US" sz="3200" dirty="0"/>
              <a:t>, </a:t>
            </a:r>
            <a:r>
              <a:rPr lang="en-US" sz="3200" dirty="0" err="1"/>
              <a:t>separamos</a:t>
            </a:r>
            <a:r>
              <a:rPr lang="en-US" sz="3200" dirty="0"/>
              <a:t> los </a:t>
            </a:r>
            <a:r>
              <a:rPr lang="en-US" sz="3200" dirty="0" err="1"/>
              <a:t>datos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dos </a:t>
            </a:r>
            <a:r>
              <a:rPr lang="en-US" sz="3200" dirty="0" err="1"/>
              <a:t>grupos</a:t>
            </a:r>
            <a:endParaRPr lang="en-US" sz="3200" dirty="0"/>
          </a:p>
          <a:p>
            <a:r>
              <a:rPr lang="en-US" sz="3200" dirty="0" err="1"/>
              <a:t>X_train</a:t>
            </a:r>
            <a:r>
              <a:rPr lang="en-US" sz="3200" dirty="0"/>
              <a:t>, </a:t>
            </a:r>
            <a:r>
              <a:rPr lang="en-US" sz="3200" dirty="0" err="1"/>
              <a:t>Y_train</a:t>
            </a:r>
            <a:r>
              <a:rPr lang="en-US" sz="3200" dirty="0"/>
              <a:t> = </a:t>
            </a:r>
            <a:r>
              <a:rPr lang="en-US" sz="3200" dirty="0" err="1"/>
              <a:t>datos</a:t>
            </a:r>
            <a:r>
              <a:rPr lang="en-US" sz="3200" dirty="0"/>
              <a:t> para </a:t>
            </a:r>
            <a:r>
              <a:rPr lang="en-US" sz="3200" dirty="0" err="1"/>
              <a:t>ajustar</a:t>
            </a:r>
            <a:endParaRPr lang="en-US" sz="3200" dirty="0"/>
          </a:p>
          <a:p>
            <a:r>
              <a:rPr lang="en-US" sz="3200" dirty="0" err="1"/>
              <a:t>X_test</a:t>
            </a:r>
            <a:r>
              <a:rPr lang="en-US" sz="3200" dirty="0"/>
              <a:t>, </a:t>
            </a:r>
            <a:r>
              <a:rPr lang="en-US" sz="3200" dirty="0" err="1"/>
              <a:t>Y_test</a:t>
            </a:r>
            <a:r>
              <a:rPr lang="en-US" sz="3200" dirty="0"/>
              <a:t> = </a:t>
            </a:r>
            <a:r>
              <a:rPr lang="en-US" sz="3200" dirty="0" err="1"/>
              <a:t>datos</a:t>
            </a:r>
            <a:r>
              <a:rPr lang="en-US" sz="3200" dirty="0"/>
              <a:t> </a:t>
            </a:r>
            <a:r>
              <a:rPr lang="en-US" sz="3200" dirty="0" err="1"/>
              <a:t>poner</a:t>
            </a:r>
            <a:r>
              <a:rPr lang="en-US" sz="3200" dirty="0"/>
              <a:t> a </a:t>
            </a:r>
            <a:r>
              <a:rPr lang="en-US" sz="3200" dirty="0" err="1"/>
              <a:t>prueba</a:t>
            </a:r>
            <a:r>
              <a:rPr lang="en-US" sz="3200" dirty="0"/>
              <a:t> al </a:t>
            </a:r>
            <a:r>
              <a:rPr lang="en-US" sz="3200" dirty="0" err="1"/>
              <a:t>modelo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AA9AC5-9B99-9F48-AD66-EC262F9F1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37112"/>
            <a:ext cx="12188825" cy="804583"/>
          </a:xfrm>
          <a:prstGeom prst="rect">
            <a:avLst/>
          </a:prstGeom>
        </p:spPr>
      </p:pic>
      <p:pic>
        <p:nvPicPr>
          <p:cNvPr id="6" name="Picture 16" descr="SOLUTIONS - CookiesLabs">
            <a:extLst>
              <a:ext uri="{FF2B5EF4-FFF2-40B4-BE49-F238E27FC236}">
                <a16:creationId xmlns:a16="http://schemas.microsoft.com/office/drawing/2014/main" id="{5F96518B-A722-EB49-BEF7-A824AD91C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908" y="188544"/>
            <a:ext cx="3386732" cy="157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05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16x9</Template>
  <TotalTime>3108</TotalTime>
  <Words>212</Words>
  <Application>Microsoft Office PowerPoint</Application>
  <PresentationFormat>Personalizado</PresentationFormat>
  <Paragraphs>39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Arial</vt:lpstr>
      <vt:lpstr>Consolas</vt:lpstr>
      <vt:lpstr>Corbel</vt:lpstr>
      <vt:lpstr>Chalkboard 16x9</vt:lpstr>
      <vt:lpstr>Pasos de un ajuste</vt:lpstr>
      <vt:lpstr>Objetivo de esta clase es responder:</vt:lpstr>
      <vt:lpstr>Pasos de un ajuste</vt:lpstr>
      <vt:lpstr>Pasos generales de un ajuste</vt:lpstr>
      <vt:lpstr>1.Extraer datos</vt:lpstr>
      <vt:lpstr>2. Análisis exploratorio</vt:lpstr>
      <vt:lpstr>3. Visualización de los datos</vt:lpstr>
      <vt:lpstr>Presentación de PowerPoint</vt:lpstr>
      <vt:lpstr>4. Dividir en training y testing </vt:lpstr>
      <vt:lpstr>5. Construir un modelo</vt:lpstr>
      <vt:lpstr>6. Predicciones</vt:lpstr>
      <vt:lpstr>7. Evaluación</vt:lpstr>
      <vt:lpstr>Presentación de PowerPoint</vt:lpstr>
      <vt:lpstr>Conclusion: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Generalidades de ML</dc:title>
  <dc:creator>ARRIGO COEN CORIA</dc:creator>
  <cp:lastModifiedBy>MiRi 105</cp:lastModifiedBy>
  <cp:revision>52</cp:revision>
  <dcterms:created xsi:type="dcterms:W3CDTF">2021-03-05T21:06:02Z</dcterms:created>
  <dcterms:modified xsi:type="dcterms:W3CDTF">2021-07-26T04:15:09Z</dcterms:modified>
</cp:coreProperties>
</file>